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3" r:id="rId2"/>
    <p:sldId id="264" r:id="rId3"/>
    <p:sldId id="265" r:id="rId4"/>
    <p:sldId id="266" r:id="rId5"/>
    <p:sldId id="267" r:id="rId6"/>
    <p:sldId id="268" r:id="rId7"/>
    <p:sldId id="269" r:id="rId8"/>
    <p:sldId id="270" r:id="rId9"/>
    <p:sldId id="271" r:id="rId10"/>
    <p:sldId id="273" r:id="rId11"/>
    <p:sldId id="272" r:id="rId12"/>
    <p:sldId id="274" r:id="rId13"/>
    <p:sldId id="275"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90" y="2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A8C9253-027E-4D87-8F03-877752C1E25E}"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2438453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8C9253-027E-4D87-8F03-877752C1E25E}" type="datetimeFigureOut">
              <a:rPr lang="en-IN" smtClean="0"/>
              <a:t>23-06-2024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1608087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8C9253-027E-4D87-8F03-877752C1E25E}"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30502792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8C9253-027E-4D87-8F03-877752C1E25E}"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B12DD-21F4-4EAC-ADFD-EFA8CF469214}"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0210638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8C9253-027E-4D87-8F03-877752C1E25E}"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17497702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A8C9253-027E-4D87-8F03-877752C1E25E}" type="datetimeFigureOut">
              <a:rPr lang="en-IN" smtClean="0"/>
              <a:t>23-06-2024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34535144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A8C9253-027E-4D87-8F03-877752C1E25E}" type="datetimeFigureOut">
              <a:rPr lang="en-IN" smtClean="0"/>
              <a:t>23-06-2024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12104365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A8C9253-027E-4D87-8F03-877752C1E25E}"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23677435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A8C9253-027E-4D87-8F03-877752C1E25E}"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654378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DA8C9253-027E-4D87-8F03-877752C1E25E}"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26247598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8C9253-027E-4D87-8F03-877752C1E25E}" type="datetimeFigureOut">
              <a:rPr lang="en-IN" smtClean="0"/>
              <a:t>23-06-2024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2732874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A8C9253-027E-4D87-8F03-877752C1E25E}" type="datetimeFigureOut">
              <a:rPr lang="en-IN" smtClean="0"/>
              <a:t>23-06-2024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1262207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A8C9253-027E-4D87-8F03-877752C1E25E}" type="datetimeFigureOut">
              <a:rPr lang="en-IN" smtClean="0"/>
              <a:t>23-06-2024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1022174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DA8C9253-027E-4D87-8F03-877752C1E25E}" type="datetimeFigureOut">
              <a:rPr lang="en-IN" smtClean="0"/>
              <a:t>23-06-2024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4132718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A8C9253-027E-4D87-8F03-877752C1E25E}" type="datetimeFigureOut">
              <a:rPr lang="en-IN" smtClean="0"/>
              <a:t>23-06-2024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5048409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DA8C9253-027E-4D87-8F03-877752C1E25E}" type="datetimeFigureOut">
              <a:rPr lang="en-IN" smtClean="0"/>
              <a:t>23-06-2024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962674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8C9253-027E-4D87-8F03-877752C1E25E}" type="datetimeFigureOut">
              <a:rPr lang="en-IN" smtClean="0"/>
              <a:t>23-06-2024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35B12DD-21F4-4EAC-ADFD-EFA8CF469214}" type="slidenum">
              <a:rPr lang="en-IN" smtClean="0"/>
              <a:t>‹#›</a:t>
            </a:fld>
            <a:endParaRPr lang="en-IN"/>
          </a:p>
        </p:txBody>
      </p:sp>
    </p:spTree>
    <p:extLst>
      <p:ext uri="{BB962C8B-B14F-4D97-AF65-F5344CB8AC3E}">
        <p14:creationId xmlns:p14="http://schemas.microsoft.com/office/powerpoint/2010/main" val="7864942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A8C9253-027E-4D87-8F03-877752C1E25E}" type="datetimeFigureOut">
              <a:rPr lang="en-IN" smtClean="0"/>
              <a:t>23-06-2024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35B12DD-21F4-4EAC-ADFD-EFA8CF469214}" type="slidenum">
              <a:rPr lang="en-IN" smtClean="0"/>
              <a:t>‹#›</a:t>
            </a:fld>
            <a:endParaRPr lang="en-IN"/>
          </a:p>
        </p:txBody>
      </p:sp>
    </p:spTree>
    <p:extLst>
      <p:ext uri="{BB962C8B-B14F-4D97-AF65-F5344CB8AC3E}">
        <p14:creationId xmlns:p14="http://schemas.microsoft.com/office/powerpoint/2010/main" val="755872572"/>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hyperlink" Target="https://app.powerbi.com/view?r=eyJrIjoiN2JlODU4MDUtYmMwYS00ZGQ4LTg5ZjYtNTc5YjgxOGUxM2M3IiwidCI6ImRmODY3OWNkLWE4MGUtNDVkOC05OWFjLWM4M2VkN2ZmOTVhMCJ9"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app.powerbi.com/groups/me/reports/78e79bc7-69db-44bf-b08b-162c22028000/?pbi_source=PowerPoint" TargetMode="External"/><Relationship Id="rId1" Type="http://schemas.openxmlformats.org/officeDocument/2006/relationships/slideLayout" Target="../slideLayouts/slideLayout7.xml"/><Relationship Id="rId4" Type="http://schemas.openxmlformats.org/officeDocument/2006/relationships/hyperlink" Target="https://app.powerbi.com/view?r=eyJrIjoiN2JlODU4MDUtYmMwYS00ZGQ4LTg5ZjYtNTc5YjgxOGUxM2M3IiwidCI6ImRmODY3OWNkLWE4MGUtNDVkOC05OWFjLWM4M2VkN2ZmOTVhMCJ9"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Freeform 14"/>
          <p:cNvSpPr/>
          <p:nvPr/>
        </p:nvSpPr>
        <p:spPr>
          <a:xfrm>
            <a:off x="155575" y="1882005"/>
            <a:ext cx="1589649" cy="1452038"/>
          </a:xfrm>
          <a:custGeom>
            <a:avLst/>
            <a:gdLst/>
            <a:ahLst/>
            <a:cxnLst/>
            <a:rect l="l" t="t" r="r" b="b"/>
            <a:pathLst>
              <a:path w="5539194" h="2700569">
                <a:moveTo>
                  <a:pt x="0" y="0"/>
                </a:moveTo>
                <a:lnTo>
                  <a:pt x="5539194" y="0"/>
                </a:lnTo>
                <a:lnTo>
                  <a:pt x="5539194" y="2700569"/>
                </a:lnTo>
                <a:lnTo>
                  <a:pt x="0" y="2700569"/>
                </a:lnTo>
                <a:lnTo>
                  <a:pt x="0" y="0"/>
                </a:lnTo>
                <a:close/>
              </a:path>
            </a:pathLst>
          </a:custGeom>
          <a:blipFill>
            <a:blip r:embed="rId3"/>
            <a:stretch>
              <a:fillRect t="-55239" b="-49872"/>
            </a:stretch>
          </a:blipFill>
          <a:ln w="28575">
            <a:solidFill>
              <a:schemeClr val="accent1">
                <a:lumMod val="75000"/>
              </a:schemeClr>
            </a:solidFill>
          </a:ln>
          <a:effectLst>
            <a:softEdge rad="63500"/>
          </a:effectLst>
        </p:spPr>
      </p:sp>
      <p:sp>
        <p:nvSpPr>
          <p:cNvPr id="4" name="Title 1"/>
          <p:cNvSpPr txBox="1">
            <a:spLocks/>
          </p:cNvSpPr>
          <p:nvPr/>
        </p:nvSpPr>
        <p:spPr>
          <a:xfrm>
            <a:off x="6611815" y="1302165"/>
            <a:ext cx="5240801" cy="2031878"/>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rmAutofit fontScale="92500" lnSpcReduction="10000"/>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5400" b="1" cap="all" dirty="0" smtClean="0">
                <a:solidFill>
                  <a:schemeClr val="tx1"/>
                </a:solidFill>
              </a:rPr>
              <a:t>NREGA </a:t>
            </a:r>
            <a:r>
              <a:rPr lang="en-IN" sz="5400" b="1" cap="all" dirty="0" smtClean="0">
                <a:solidFill>
                  <a:schemeClr val="tx1"/>
                </a:solidFill>
              </a:rPr>
              <a:t>Analysis with Power BI </a:t>
            </a:r>
            <a:endParaRPr lang="en-IN" sz="5400" b="1" cap="all" dirty="0">
              <a:solidFill>
                <a:schemeClr val="tx1"/>
              </a:solidFill>
            </a:endParaRPr>
          </a:p>
        </p:txBody>
      </p:sp>
      <p:sp>
        <p:nvSpPr>
          <p:cNvPr id="5" name="Content Placeholder 2"/>
          <p:cNvSpPr txBox="1">
            <a:spLocks/>
          </p:cNvSpPr>
          <p:nvPr/>
        </p:nvSpPr>
        <p:spPr>
          <a:xfrm>
            <a:off x="5566117" y="5730307"/>
            <a:ext cx="6625883" cy="942536"/>
          </a:xfrm>
          <a:prstGeom prst="rect">
            <a:avLst/>
          </a:prstGeom>
          <a:ln/>
        </p:spPr>
        <p:style>
          <a:lnRef idx="0">
            <a:schemeClr val="accent1"/>
          </a:lnRef>
          <a:fillRef idx="3">
            <a:schemeClr val="accent1"/>
          </a:fillRef>
          <a:effectRef idx="3">
            <a:schemeClr val="accent1"/>
          </a:effectRef>
          <a:fontRef idx="minor">
            <a:schemeClr val="lt1"/>
          </a:fontRef>
        </p:style>
        <p:txBody>
          <a:bodyPr>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dk1"/>
                </a:solidFill>
                <a:latin typeface="+mn-lt"/>
                <a:ea typeface="+mn-ea"/>
                <a:cs typeface="+mn-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dk1"/>
                </a:solidFill>
                <a:latin typeface="+mn-lt"/>
                <a:ea typeface="+mn-ea"/>
                <a:cs typeface="+mn-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dk1"/>
                </a:solidFill>
                <a:latin typeface="+mn-lt"/>
                <a:ea typeface="+mn-ea"/>
                <a:cs typeface="+mn-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dk1"/>
                </a:solidFill>
                <a:latin typeface="+mn-lt"/>
                <a:ea typeface="+mn-ea"/>
                <a:cs typeface="+mn-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dk1"/>
                </a:solidFill>
                <a:latin typeface="+mn-lt"/>
                <a:ea typeface="+mn-ea"/>
                <a:cs typeface="+mn-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dk1"/>
                </a:solidFill>
                <a:latin typeface="+mn-lt"/>
                <a:ea typeface="+mn-ea"/>
                <a:cs typeface="+mn-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dk1"/>
                </a:solidFill>
                <a:latin typeface="+mn-lt"/>
                <a:ea typeface="+mn-ea"/>
                <a:cs typeface="+mn-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dk1"/>
                </a:solidFill>
                <a:latin typeface="+mn-lt"/>
                <a:ea typeface="+mn-ea"/>
                <a:cs typeface="+mn-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dk1"/>
                </a:solidFill>
                <a:latin typeface="+mn-lt"/>
                <a:ea typeface="+mn-ea"/>
                <a:cs typeface="+mn-cs"/>
              </a:defRPr>
            </a:lvl9pPr>
          </a:lstStyle>
          <a:p>
            <a:pPr marL="0" indent="0">
              <a:buFont typeface="Wingdings 3" charset="2"/>
              <a:buNone/>
            </a:pPr>
            <a:r>
              <a:rPr lang="en-IN" b="1" dirty="0" smtClean="0">
                <a:solidFill>
                  <a:schemeClr val="tx1"/>
                </a:solidFill>
              </a:rPr>
              <a:t>By. ANNU JHA</a:t>
            </a:r>
          </a:p>
          <a:p>
            <a:pPr marL="0" indent="0">
              <a:buFont typeface="Wingdings 3" charset="2"/>
              <a:buNone/>
            </a:pPr>
            <a:r>
              <a:rPr lang="en-IN" b="1" dirty="0" smtClean="0">
                <a:solidFill>
                  <a:schemeClr val="tx1"/>
                </a:solidFill>
              </a:rPr>
              <a:t>Batch </a:t>
            </a:r>
            <a:r>
              <a:rPr lang="en-IN" b="1" dirty="0" smtClean="0">
                <a:solidFill>
                  <a:schemeClr val="tx1"/>
                </a:solidFill>
              </a:rPr>
              <a:t>Name </a:t>
            </a:r>
            <a:r>
              <a:rPr lang="en-IN" b="1" dirty="0" smtClean="0">
                <a:solidFill>
                  <a:schemeClr val="tx1"/>
                </a:solidFill>
              </a:rPr>
              <a:t>– MIP-DA-09 </a:t>
            </a:r>
            <a:endParaRPr lang="en-IN" b="1" dirty="0">
              <a:solidFill>
                <a:schemeClr val="tx1"/>
              </a:solidFill>
            </a:endParaRPr>
          </a:p>
        </p:txBody>
      </p:sp>
      <p:sp>
        <p:nvSpPr>
          <p:cNvPr id="2" name="AutoShape 2" descr="What is NREGA Act 2005? - Eligibility, Job Card &amp; Benefit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26434808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28789" y="386367"/>
            <a:ext cx="11874321"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rmAutofit fontScale="70000" lnSpcReduction="20000"/>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4000" b="1" dirty="0">
                <a:solidFill>
                  <a:schemeClr val="tx1"/>
                </a:solidFill>
                <a:latin typeface="Calibri" panose="020F0502020204030204" pitchFamily="34" charset="0"/>
              </a:rPr>
              <a:t>PS2: Are there regional disparities in the implementation and outcomes of the scheme?</a:t>
            </a:r>
            <a:endParaRPr lang="en-IN" sz="4000" b="1" cap="all" dirty="0">
              <a:solidFill>
                <a:schemeClr val="tx1"/>
              </a:solidFill>
              <a:latin typeface="Calibri" panose="020F0502020204030204" pitchFamily="34" charset="0"/>
            </a:endParaRPr>
          </a:p>
        </p:txBody>
      </p:sp>
      <p:sp>
        <p:nvSpPr>
          <p:cNvPr id="5" name="TextBox 4"/>
          <p:cNvSpPr txBox="1"/>
          <p:nvPr/>
        </p:nvSpPr>
        <p:spPr>
          <a:xfrm>
            <a:off x="128789" y="5249695"/>
            <a:ext cx="11874321" cy="1200329"/>
          </a:xfrm>
          <a:prstGeom prst="rect">
            <a:avLst/>
          </a:prstGeom>
          <a:noFill/>
        </p:spPr>
        <p:txBody>
          <a:bodyPr wrap="square" rtlCol="0">
            <a:spAutoFit/>
          </a:bodyPr>
          <a:lstStyle/>
          <a:p>
            <a:r>
              <a:rPr lang="en-IN" sz="2400" dirty="0">
                <a:latin typeface="Calibri" panose="020F0502020204030204" pitchFamily="34" charset="0"/>
              </a:rPr>
              <a:t>There is regional disparity , no approved labour budget in West Bengal , so much liability</a:t>
            </a:r>
            <a:r>
              <a:rPr lang="en-IN" sz="2400" dirty="0" smtClean="0">
                <a:latin typeface="Calibri" panose="020F0502020204030204" pitchFamily="34" charset="0"/>
              </a:rPr>
              <a:t>. Liabilities </a:t>
            </a:r>
            <a:r>
              <a:rPr lang="en-IN" sz="2400" dirty="0">
                <a:latin typeface="Calibri" panose="020F0502020204030204" pitchFamily="34" charset="0"/>
              </a:rPr>
              <a:t>are also high in Southern region of Telangana , Tamil Nadu and Pondicherry all above 50%</a:t>
            </a:r>
          </a:p>
        </p:txBody>
      </p:sp>
      <p:pic>
        <p:nvPicPr>
          <p:cNvPr id="8" name="Picture 7"/>
          <p:cNvPicPr>
            <a:picLocks noChangeAspect="1"/>
          </p:cNvPicPr>
          <p:nvPr/>
        </p:nvPicPr>
        <p:blipFill>
          <a:blip r:embed="rId2"/>
          <a:stretch>
            <a:fillRect/>
          </a:stretch>
        </p:blipFill>
        <p:spPr>
          <a:xfrm>
            <a:off x="128789" y="1133475"/>
            <a:ext cx="11874321" cy="3851176"/>
          </a:xfrm>
          <a:prstGeom prst="rect">
            <a:avLst/>
          </a:prstGeom>
        </p:spPr>
      </p:pic>
    </p:spTree>
    <p:extLst>
      <p:ext uri="{BB962C8B-B14F-4D97-AF65-F5344CB8AC3E}">
        <p14:creationId xmlns:p14="http://schemas.microsoft.com/office/powerpoint/2010/main" val="15673178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28789" y="386367"/>
            <a:ext cx="11874321"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Autofit/>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2800" b="1" dirty="0">
                <a:solidFill>
                  <a:schemeClr val="tx1"/>
                </a:solidFill>
                <a:latin typeface="Calibri" panose="020F0502020204030204" pitchFamily="34" charset="0"/>
              </a:rPr>
              <a:t>PS 3: What is the utilization of the allocated budget, and how does it correlate with employment generation?</a:t>
            </a:r>
            <a:endParaRPr lang="en-IN" sz="2800" b="1" cap="all" dirty="0">
              <a:solidFill>
                <a:schemeClr val="tx1"/>
              </a:solidFill>
              <a:latin typeface="Calibri" panose="020F0502020204030204" pitchFamily="34" charset="0"/>
            </a:endParaRPr>
          </a:p>
        </p:txBody>
      </p:sp>
      <p:pic>
        <p:nvPicPr>
          <p:cNvPr id="9" name="Picture 8"/>
          <p:cNvPicPr>
            <a:picLocks noChangeAspect="1"/>
          </p:cNvPicPr>
          <p:nvPr/>
        </p:nvPicPr>
        <p:blipFill>
          <a:blip r:embed="rId2"/>
          <a:stretch>
            <a:fillRect/>
          </a:stretch>
        </p:blipFill>
        <p:spPr>
          <a:xfrm>
            <a:off x="923925" y="1325216"/>
            <a:ext cx="10344150" cy="5208105"/>
          </a:xfrm>
          <a:prstGeom prst="rect">
            <a:avLst/>
          </a:prstGeom>
        </p:spPr>
      </p:pic>
    </p:spTree>
    <p:extLst>
      <p:ext uri="{BB962C8B-B14F-4D97-AF65-F5344CB8AC3E}">
        <p14:creationId xmlns:p14="http://schemas.microsoft.com/office/powerpoint/2010/main" val="11711358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28789" y="386367"/>
            <a:ext cx="11874321"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Autofit/>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2800" b="1" dirty="0">
                <a:solidFill>
                  <a:schemeClr val="tx1"/>
                </a:solidFill>
                <a:latin typeface="Calibri" panose="020F0502020204030204" pitchFamily="34" charset="0"/>
              </a:rPr>
              <a:t>PS4: What are the key factors contributing to the completion of NREGA works, and are there any roadblocks to its success?</a:t>
            </a:r>
            <a:endParaRPr lang="en-IN" sz="2800" b="1" cap="all" dirty="0">
              <a:solidFill>
                <a:schemeClr val="tx1"/>
              </a:solidFill>
              <a:latin typeface="Calibri" panose="020F0502020204030204" pitchFamily="34" charset="0"/>
            </a:endParaRPr>
          </a:p>
        </p:txBody>
      </p:sp>
      <p:pic>
        <p:nvPicPr>
          <p:cNvPr id="2" name="Picture 1"/>
          <p:cNvPicPr>
            <a:picLocks noChangeAspect="1"/>
          </p:cNvPicPr>
          <p:nvPr/>
        </p:nvPicPr>
        <p:blipFill>
          <a:blip r:embed="rId2"/>
          <a:stretch>
            <a:fillRect/>
          </a:stretch>
        </p:blipFill>
        <p:spPr>
          <a:xfrm>
            <a:off x="128789" y="1275008"/>
            <a:ext cx="7650050" cy="5422006"/>
          </a:xfrm>
          <a:prstGeom prst="rect">
            <a:avLst/>
          </a:prstGeom>
        </p:spPr>
      </p:pic>
      <p:sp>
        <p:nvSpPr>
          <p:cNvPr id="4" name="Rectangle 3"/>
          <p:cNvSpPr/>
          <p:nvPr/>
        </p:nvSpPr>
        <p:spPr>
          <a:xfrm>
            <a:off x="7967729" y="1815921"/>
            <a:ext cx="4224271" cy="4154984"/>
          </a:xfrm>
          <a:prstGeom prst="rect">
            <a:avLst/>
          </a:prstGeom>
        </p:spPr>
        <p:txBody>
          <a:bodyPr wrap="square">
            <a:spAutoFit/>
          </a:bodyPr>
          <a:lstStyle/>
          <a:p>
            <a:pPr marL="285750" indent="-285750">
              <a:buFont typeface="Arial" panose="020B0604020202020204" pitchFamily="34" charset="0"/>
              <a:buChar char="•"/>
            </a:pPr>
            <a:r>
              <a:rPr lang="en-IN" sz="2400" dirty="0">
                <a:latin typeface="Calibri" panose="020F0502020204030204" pitchFamily="34" charset="0"/>
              </a:rPr>
              <a:t>Disparity in average wages across state</a:t>
            </a:r>
          </a:p>
          <a:p>
            <a:pPr marL="285750" indent="-285750">
              <a:buFont typeface="Arial" panose="020B0604020202020204" pitchFamily="34" charset="0"/>
              <a:buChar char="•"/>
            </a:pPr>
            <a:r>
              <a:rPr lang="en-IN" sz="2400" dirty="0">
                <a:latin typeface="Calibri" panose="020F0502020204030204" pitchFamily="34" charset="0"/>
              </a:rPr>
              <a:t>Some states have very few completed works and more ongoing</a:t>
            </a:r>
          </a:p>
          <a:p>
            <a:pPr marL="285750" indent="-285750">
              <a:buFont typeface="Arial" panose="020B0604020202020204" pitchFamily="34" charset="0"/>
              <a:buChar char="•"/>
            </a:pPr>
            <a:r>
              <a:rPr lang="en-IN" sz="2400" dirty="0">
                <a:latin typeface="Calibri" panose="020F0502020204030204" pitchFamily="34" charset="0"/>
              </a:rPr>
              <a:t>Focusing on providing more than 100 days to households</a:t>
            </a:r>
          </a:p>
          <a:p>
            <a:pPr marL="285750" indent="-285750">
              <a:buFont typeface="Arial" panose="020B0604020202020204" pitchFamily="34" charset="0"/>
              <a:buChar char="•"/>
            </a:pPr>
            <a:r>
              <a:rPr lang="en-IN" sz="2400" dirty="0">
                <a:latin typeface="Calibri" panose="020F0502020204030204" pitchFamily="34" charset="0"/>
              </a:rPr>
              <a:t>Focus on GPs with no expenditure</a:t>
            </a:r>
          </a:p>
          <a:p>
            <a:pPr marL="285750" indent="-285750">
              <a:buFont typeface="Arial" panose="020B0604020202020204" pitchFamily="34" charset="0"/>
              <a:buChar char="•"/>
            </a:pPr>
            <a:r>
              <a:rPr lang="en-IN" sz="2400" dirty="0">
                <a:latin typeface="Calibri" panose="020F0502020204030204" pitchFamily="34" charset="0"/>
              </a:rPr>
              <a:t>Expediting clearance of central liability</a:t>
            </a:r>
          </a:p>
        </p:txBody>
      </p:sp>
    </p:spTree>
    <p:extLst>
      <p:ext uri="{BB962C8B-B14F-4D97-AF65-F5344CB8AC3E}">
        <p14:creationId xmlns:p14="http://schemas.microsoft.com/office/powerpoint/2010/main" val="1707070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28789" y="386367"/>
            <a:ext cx="11874321"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Autofit/>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2800" b="1" dirty="0">
                <a:solidFill>
                  <a:schemeClr val="tx1"/>
                </a:solidFill>
                <a:latin typeface="Calibri" panose="020F0502020204030204" pitchFamily="34" charset="0"/>
              </a:rPr>
              <a:t>PS5:Can data-driven insights guide policymakers and administrators in optimizing the scheme's impact?</a:t>
            </a:r>
            <a:endParaRPr lang="en-IN" sz="2800" b="1" cap="all" dirty="0">
              <a:solidFill>
                <a:schemeClr val="tx1"/>
              </a:solidFill>
              <a:latin typeface="Calibri" panose="020F0502020204030204" pitchFamily="34" charset="0"/>
            </a:endParaRPr>
          </a:p>
        </p:txBody>
      </p:sp>
      <p:sp>
        <p:nvSpPr>
          <p:cNvPr id="5" name="Rectangle 4"/>
          <p:cNvSpPr/>
          <p:nvPr/>
        </p:nvSpPr>
        <p:spPr>
          <a:xfrm>
            <a:off x="128789" y="1588678"/>
            <a:ext cx="11874321" cy="4154984"/>
          </a:xfrm>
          <a:prstGeom prst="rect">
            <a:avLst/>
          </a:prstGeom>
        </p:spPr>
        <p:txBody>
          <a:bodyPr wrap="square">
            <a:spAutoFit/>
          </a:bodyPr>
          <a:lstStyle/>
          <a:p>
            <a:r>
              <a:rPr lang="en-IN" sz="2400" dirty="0">
                <a:latin typeface="Calibri" panose="020F0502020204030204" pitchFamily="34" charset="0"/>
              </a:rPr>
              <a:t>Yes it does help</a:t>
            </a:r>
          </a:p>
          <a:p>
            <a:endParaRPr lang="en-IN" sz="2400" dirty="0">
              <a:latin typeface="Calibri" panose="020F0502020204030204" pitchFamily="34" charset="0"/>
            </a:endParaRPr>
          </a:p>
          <a:p>
            <a:pPr marL="457200" indent="-457200">
              <a:buFont typeface="+mj-lt"/>
              <a:buAutoNum type="arabicPeriod"/>
            </a:pPr>
            <a:r>
              <a:rPr lang="en-IN" sz="2400" dirty="0" smtClean="0">
                <a:latin typeface="Calibri" panose="020F0502020204030204" pitchFamily="34" charset="0"/>
              </a:rPr>
              <a:t>It </a:t>
            </a:r>
            <a:r>
              <a:rPr lang="en-IN" sz="2400" dirty="0">
                <a:latin typeface="Calibri" panose="020F0502020204030204" pitchFamily="34" charset="0"/>
              </a:rPr>
              <a:t>helps find outliers</a:t>
            </a:r>
          </a:p>
          <a:p>
            <a:pPr marL="457200" indent="-457200">
              <a:buFont typeface="+mj-lt"/>
              <a:buAutoNum type="arabicPeriod"/>
            </a:pPr>
            <a:r>
              <a:rPr lang="en-IN" sz="2400" dirty="0" smtClean="0">
                <a:latin typeface="Calibri" panose="020F0502020204030204" pitchFamily="34" charset="0"/>
              </a:rPr>
              <a:t>Focus </a:t>
            </a:r>
            <a:r>
              <a:rPr lang="en-IN" sz="2400" dirty="0">
                <a:latin typeface="Calibri" panose="020F0502020204030204" pitchFamily="34" charset="0"/>
              </a:rPr>
              <a:t>on states and districts where completed work is very less compared to ongoing find bottleneck</a:t>
            </a:r>
          </a:p>
          <a:p>
            <a:pPr marL="457200" indent="-457200">
              <a:buFont typeface="+mj-lt"/>
              <a:buAutoNum type="arabicPeriod"/>
            </a:pPr>
            <a:r>
              <a:rPr lang="en-IN" sz="2400" dirty="0" smtClean="0">
                <a:latin typeface="Calibri" panose="020F0502020204030204" pitchFamily="34" charset="0"/>
              </a:rPr>
              <a:t>Reduce </a:t>
            </a:r>
            <a:r>
              <a:rPr lang="en-IN" sz="2400" dirty="0">
                <a:latin typeface="Calibri" panose="020F0502020204030204" pitchFamily="34" charset="0"/>
              </a:rPr>
              <a:t>central liability and try to maintain below 30% so that payment happens on time</a:t>
            </a:r>
          </a:p>
          <a:p>
            <a:pPr marL="457200" indent="-457200">
              <a:buFont typeface="+mj-lt"/>
              <a:buAutoNum type="arabicPeriod"/>
            </a:pPr>
            <a:r>
              <a:rPr lang="en-IN" sz="2400" dirty="0" smtClean="0">
                <a:latin typeface="Calibri" panose="020F0502020204030204" pitchFamily="34" charset="0"/>
              </a:rPr>
              <a:t>Focus </a:t>
            </a:r>
            <a:r>
              <a:rPr lang="en-IN" sz="2400" dirty="0">
                <a:latin typeface="Calibri" panose="020F0502020204030204" pitchFamily="34" charset="0"/>
              </a:rPr>
              <a:t>on GPs where there is no expenditure</a:t>
            </a:r>
          </a:p>
          <a:p>
            <a:pPr marL="457200" indent="-457200">
              <a:buFont typeface="+mj-lt"/>
              <a:buAutoNum type="arabicPeriod"/>
            </a:pPr>
            <a:r>
              <a:rPr lang="en-IN" sz="2400" dirty="0" smtClean="0">
                <a:latin typeface="Calibri" panose="020F0502020204030204" pitchFamily="34" charset="0"/>
              </a:rPr>
              <a:t>Reduce </a:t>
            </a:r>
            <a:r>
              <a:rPr lang="en-IN" sz="2400" dirty="0">
                <a:latin typeface="Calibri" panose="020F0502020204030204" pitchFamily="34" charset="0"/>
              </a:rPr>
              <a:t>administrative expenses</a:t>
            </a:r>
          </a:p>
          <a:p>
            <a:pPr marL="457200" indent="-457200">
              <a:buFont typeface="+mj-lt"/>
              <a:buAutoNum type="arabicPeriod"/>
            </a:pPr>
            <a:r>
              <a:rPr lang="en-IN" sz="2400" dirty="0" smtClean="0">
                <a:latin typeface="Calibri" panose="020F0502020204030204" pitchFamily="34" charset="0"/>
              </a:rPr>
              <a:t>Focus </a:t>
            </a:r>
            <a:r>
              <a:rPr lang="en-IN" sz="2400" dirty="0">
                <a:latin typeface="Calibri" panose="020F0502020204030204" pitchFamily="34" charset="0"/>
              </a:rPr>
              <a:t>on equality of wages ensuring income equality</a:t>
            </a:r>
          </a:p>
          <a:p>
            <a:pPr marL="457200" indent="-457200">
              <a:buFont typeface="+mj-lt"/>
              <a:buAutoNum type="arabicPeriod"/>
            </a:pPr>
            <a:r>
              <a:rPr lang="en-IN" sz="2400" dirty="0" smtClean="0">
                <a:latin typeface="Calibri" panose="020F0502020204030204" pitchFamily="34" charset="0"/>
              </a:rPr>
              <a:t>To </a:t>
            </a:r>
            <a:r>
              <a:rPr lang="en-IN" sz="2400" dirty="0">
                <a:latin typeface="Calibri" panose="020F0502020204030204" pitchFamily="34" charset="0"/>
              </a:rPr>
              <a:t>ensure the ratio of active job card / total issued card is high and more people take advantage of the scheme </a:t>
            </a:r>
          </a:p>
        </p:txBody>
      </p:sp>
    </p:spTree>
    <p:extLst>
      <p:ext uri="{BB962C8B-B14F-4D97-AF65-F5344CB8AC3E}">
        <p14:creationId xmlns:p14="http://schemas.microsoft.com/office/powerpoint/2010/main" val="339574102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54548" y="1751528"/>
            <a:ext cx="11874321" cy="1197734"/>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Autofit/>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6000" b="1" cap="all" dirty="0" smtClean="0">
                <a:solidFill>
                  <a:schemeClr val="tx1"/>
                </a:solidFill>
                <a:latin typeface="Calibri" panose="020F0502020204030204" pitchFamily="34" charset="0"/>
                <a:hlinkClick r:id="rId2"/>
              </a:rPr>
              <a:t>Live DASHBOARD</a:t>
            </a:r>
            <a:endParaRPr lang="en-IN" sz="6000" b="1" cap="all" dirty="0">
              <a:solidFill>
                <a:schemeClr val="tx1"/>
              </a:solidFill>
              <a:latin typeface="Calibri" panose="020F0502020204030204" pitchFamily="34" charset="0"/>
            </a:endParaRPr>
          </a:p>
        </p:txBody>
      </p:sp>
      <p:sp>
        <p:nvSpPr>
          <p:cNvPr id="5" name="Title 1"/>
          <p:cNvSpPr txBox="1">
            <a:spLocks/>
          </p:cNvSpPr>
          <p:nvPr/>
        </p:nvSpPr>
        <p:spPr>
          <a:xfrm>
            <a:off x="1010993" y="3397878"/>
            <a:ext cx="10161430" cy="1197734"/>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Autofit/>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6000" b="1" cap="all" dirty="0" smtClean="0">
                <a:solidFill>
                  <a:schemeClr val="tx1"/>
                </a:solidFill>
                <a:latin typeface="Calibri" panose="020F0502020204030204" pitchFamily="34" charset="0"/>
              </a:rPr>
              <a:t>THANKYOU</a:t>
            </a:r>
            <a:endParaRPr lang="en-IN" sz="6000" b="1" cap="all" dirty="0">
              <a:solidFill>
                <a:schemeClr val="tx1"/>
              </a:solidFill>
              <a:latin typeface="Calibri" panose="020F0502020204030204" pitchFamily="34" charset="0"/>
            </a:endParaRPr>
          </a:p>
        </p:txBody>
      </p:sp>
    </p:spTree>
    <p:extLst>
      <p:ext uri="{BB962C8B-B14F-4D97-AF65-F5344CB8AC3E}">
        <p14:creationId xmlns:p14="http://schemas.microsoft.com/office/powerpoint/2010/main" val="13009561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71585" y="1878555"/>
            <a:ext cx="11171556" cy="3970318"/>
          </a:xfrm>
          <a:prstGeom prst="rect">
            <a:avLst/>
          </a:prstGeom>
        </p:spPr>
        <p:txBody>
          <a:bodyPr wrap="square">
            <a:spAutoFit/>
          </a:bodyPr>
          <a:lstStyle/>
          <a:p>
            <a:r>
              <a:rPr lang="en-IN" sz="2800" dirty="0">
                <a:latin typeface="Calibri" panose="020F0502020204030204" pitchFamily="34" charset="0"/>
              </a:rPr>
              <a:t>National Rural Employment Guarantee Act is an Indian social welfare government scheme aimed at providing rural households with guaranteed wage employment opportunities. It aims to enhance livelihood security in rural areas by providing at least 100 days of wage employment in a financial year to at least one member of every household whose adult members volunteer to do unskilled manual work. The objective of this project analysis is to gain valuable insights into the implementation and impact of NREGA across different states and districts in India which will help guide policymakers for scheme optimization</a:t>
            </a:r>
          </a:p>
        </p:txBody>
      </p:sp>
      <p:sp>
        <p:nvSpPr>
          <p:cNvPr id="3" name="Title 1"/>
          <p:cNvSpPr txBox="1">
            <a:spLocks/>
          </p:cNvSpPr>
          <p:nvPr/>
        </p:nvSpPr>
        <p:spPr>
          <a:xfrm>
            <a:off x="471585" y="498512"/>
            <a:ext cx="11171556"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rmAutofit fontScale="92500" lnSpcReduction="10000"/>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5400" b="1" cap="all" dirty="0" smtClean="0">
                <a:solidFill>
                  <a:schemeClr val="tx1"/>
                </a:solidFill>
              </a:rPr>
              <a:t>PROJECT OVERVIEW</a:t>
            </a:r>
            <a:endParaRPr lang="en-IN" sz="5400" b="1" cap="all" dirty="0">
              <a:solidFill>
                <a:schemeClr val="tx1"/>
              </a:solidFill>
            </a:endParaRPr>
          </a:p>
        </p:txBody>
      </p:sp>
    </p:spTree>
    <p:extLst>
      <p:ext uri="{BB962C8B-B14F-4D97-AF65-F5344CB8AC3E}">
        <p14:creationId xmlns:p14="http://schemas.microsoft.com/office/powerpoint/2010/main" val="26347499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15155" y="1466432"/>
            <a:ext cx="11384924" cy="4154984"/>
          </a:xfrm>
          <a:prstGeom prst="rect">
            <a:avLst/>
          </a:prstGeom>
        </p:spPr>
        <p:txBody>
          <a:bodyPr wrap="square">
            <a:spAutoFit/>
          </a:bodyPr>
          <a:lstStyle/>
          <a:p>
            <a:r>
              <a:rPr lang="en-IN" sz="2400" b="1" dirty="0">
                <a:latin typeface="Calibri" panose="020F0502020204030204" pitchFamily="34" charset="0"/>
              </a:rPr>
              <a:t>NREGA is a vital initiative to alleviate rural unemployment and poverty. This project seeks to address several key questions and challenges associated with NREGA: </a:t>
            </a:r>
            <a:endParaRPr lang="en-IN" sz="2400" b="1" dirty="0" smtClean="0">
              <a:latin typeface="Calibri" panose="020F0502020204030204" pitchFamily="34" charset="0"/>
            </a:endParaRPr>
          </a:p>
          <a:p>
            <a:endParaRPr lang="en-IN" sz="2400" b="1" dirty="0" smtClean="0">
              <a:latin typeface="Calibri" panose="020F0502020204030204" pitchFamily="34" charset="0"/>
            </a:endParaRPr>
          </a:p>
          <a:p>
            <a:pPr marL="457200" indent="-457200">
              <a:buFont typeface="+mj-lt"/>
              <a:buAutoNum type="arabicPeriod"/>
            </a:pPr>
            <a:r>
              <a:rPr lang="en-IN" sz="2400" b="1" dirty="0" smtClean="0">
                <a:latin typeface="Calibri" panose="020F0502020204030204" pitchFamily="34" charset="0"/>
              </a:rPr>
              <a:t>How </a:t>
            </a:r>
            <a:r>
              <a:rPr lang="en-IN" sz="2400" b="1" dirty="0">
                <a:latin typeface="Calibri" panose="020F0502020204030204" pitchFamily="34" charset="0"/>
              </a:rPr>
              <a:t>effective is NREGA in providing employment opportunities to rural households? </a:t>
            </a:r>
            <a:endParaRPr lang="en-IN" sz="2400" b="1" dirty="0" smtClean="0">
              <a:latin typeface="Calibri" panose="020F0502020204030204" pitchFamily="34" charset="0"/>
            </a:endParaRPr>
          </a:p>
          <a:p>
            <a:pPr marL="457200" indent="-457200">
              <a:buFont typeface="+mj-lt"/>
              <a:buAutoNum type="arabicPeriod"/>
            </a:pPr>
            <a:r>
              <a:rPr lang="en-IN" sz="2400" b="1" dirty="0" smtClean="0">
                <a:latin typeface="Calibri" panose="020F0502020204030204" pitchFamily="34" charset="0"/>
              </a:rPr>
              <a:t>Are </a:t>
            </a:r>
            <a:r>
              <a:rPr lang="en-IN" sz="2400" b="1" dirty="0">
                <a:latin typeface="Calibri" panose="020F0502020204030204" pitchFamily="34" charset="0"/>
              </a:rPr>
              <a:t>there regional disparities in the implementation and outcomes of the scheme? </a:t>
            </a:r>
            <a:endParaRPr lang="en-IN" sz="2400" b="1" dirty="0" smtClean="0">
              <a:latin typeface="Calibri" panose="020F0502020204030204" pitchFamily="34" charset="0"/>
            </a:endParaRPr>
          </a:p>
          <a:p>
            <a:pPr marL="457200" indent="-457200">
              <a:buFont typeface="+mj-lt"/>
              <a:buAutoNum type="arabicPeriod"/>
            </a:pPr>
            <a:r>
              <a:rPr lang="en-IN" sz="2400" b="1" dirty="0" smtClean="0">
                <a:latin typeface="Calibri" panose="020F0502020204030204" pitchFamily="34" charset="0"/>
              </a:rPr>
              <a:t>What </a:t>
            </a:r>
            <a:r>
              <a:rPr lang="en-IN" sz="2400" b="1" dirty="0">
                <a:latin typeface="Calibri" panose="020F0502020204030204" pitchFamily="34" charset="0"/>
              </a:rPr>
              <a:t>is the utilization of the allocated budget, and how does it correlate with employment generation? </a:t>
            </a:r>
            <a:endParaRPr lang="en-IN" sz="2400" b="1" dirty="0" smtClean="0">
              <a:latin typeface="Calibri" panose="020F0502020204030204" pitchFamily="34" charset="0"/>
            </a:endParaRPr>
          </a:p>
          <a:p>
            <a:pPr marL="457200" indent="-457200">
              <a:buFont typeface="+mj-lt"/>
              <a:buAutoNum type="arabicPeriod"/>
            </a:pPr>
            <a:r>
              <a:rPr lang="en-IN" sz="2400" b="1" dirty="0" smtClean="0">
                <a:latin typeface="Calibri" panose="020F0502020204030204" pitchFamily="34" charset="0"/>
              </a:rPr>
              <a:t>What </a:t>
            </a:r>
            <a:r>
              <a:rPr lang="en-IN" sz="2400" b="1" dirty="0">
                <a:latin typeface="Calibri" panose="020F0502020204030204" pitchFamily="34" charset="0"/>
              </a:rPr>
              <a:t>are the key factors contributing to the completion of NREGA works, and are there any roadblocks to its success? </a:t>
            </a:r>
            <a:endParaRPr lang="en-IN" sz="2400" b="1" dirty="0" smtClean="0">
              <a:latin typeface="Calibri" panose="020F0502020204030204" pitchFamily="34" charset="0"/>
            </a:endParaRPr>
          </a:p>
          <a:p>
            <a:pPr marL="457200" indent="-457200">
              <a:buFont typeface="+mj-lt"/>
              <a:buAutoNum type="arabicPeriod"/>
            </a:pPr>
            <a:r>
              <a:rPr lang="en-IN" sz="2400" b="1" dirty="0" smtClean="0">
                <a:latin typeface="Calibri" panose="020F0502020204030204" pitchFamily="34" charset="0"/>
              </a:rPr>
              <a:t>Can </a:t>
            </a:r>
            <a:r>
              <a:rPr lang="en-IN" sz="2400" b="1" dirty="0">
                <a:latin typeface="Calibri" panose="020F0502020204030204" pitchFamily="34" charset="0"/>
              </a:rPr>
              <a:t>data-driven insights guide policymakers and administrators in optimizing the scheme's impact?</a:t>
            </a:r>
          </a:p>
        </p:txBody>
      </p:sp>
      <p:sp>
        <p:nvSpPr>
          <p:cNvPr id="3" name="Title 1"/>
          <p:cNvSpPr txBox="1">
            <a:spLocks/>
          </p:cNvSpPr>
          <p:nvPr/>
        </p:nvSpPr>
        <p:spPr>
          <a:xfrm>
            <a:off x="515155" y="395481"/>
            <a:ext cx="10837984"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rmAutofit fontScale="92500" lnSpcReduction="10000"/>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5400" b="1" cap="all" dirty="0" smtClean="0">
                <a:solidFill>
                  <a:schemeClr val="tx1"/>
                </a:solidFill>
              </a:rPr>
              <a:t>PROBLEM STATEMENT</a:t>
            </a:r>
            <a:endParaRPr lang="en-IN" sz="5400" b="1" cap="all" dirty="0">
              <a:solidFill>
                <a:schemeClr val="tx1"/>
              </a:solidFill>
            </a:endParaRPr>
          </a:p>
        </p:txBody>
      </p:sp>
    </p:spTree>
    <p:extLst>
      <p:ext uri="{BB962C8B-B14F-4D97-AF65-F5344CB8AC3E}">
        <p14:creationId xmlns:p14="http://schemas.microsoft.com/office/powerpoint/2010/main" val="10669096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515155" y="382602"/>
            <a:ext cx="10837984"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rmAutofit fontScale="92500" lnSpcReduction="10000"/>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5400" b="1" cap="all" dirty="0" smtClean="0">
                <a:solidFill>
                  <a:schemeClr val="tx1"/>
                </a:solidFill>
              </a:rPr>
              <a:t>DATASET</a:t>
            </a:r>
            <a:endParaRPr lang="en-IN" sz="5400" b="1" cap="all" dirty="0">
              <a:solidFill>
                <a:schemeClr val="tx1"/>
              </a:solidFill>
            </a:endParaRPr>
          </a:p>
        </p:txBody>
      </p:sp>
      <p:pic>
        <p:nvPicPr>
          <p:cNvPr id="4" name="Picture 3"/>
          <p:cNvPicPr>
            <a:picLocks noChangeAspect="1"/>
          </p:cNvPicPr>
          <p:nvPr/>
        </p:nvPicPr>
        <p:blipFill>
          <a:blip r:embed="rId2"/>
          <a:stretch>
            <a:fillRect/>
          </a:stretch>
        </p:blipFill>
        <p:spPr>
          <a:xfrm>
            <a:off x="128788" y="1338330"/>
            <a:ext cx="11925837" cy="5423078"/>
          </a:xfrm>
          <a:prstGeom prst="rect">
            <a:avLst/>
          </a:prstGeom>
        </p:spPr>
      </p:pic>
    </p:spTree>
    <p:extLst>
      <p:ext uri="{BB962C8B-B14F-4D97-AF65-F5344CB8AC3E}">
        <p14:creationId xmlns:p14="http://schemas.microsoft.com/office/powerpoint/2010/main" val="25966129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502276" y="0"/>
            <a:ext cx="10837984"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rmAutofit/>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4000" b="1" cap="all" dirty="0" smtClean="0">
                <a:solidFill>
                  <a:schemeClr val="tx1"/>
                </a:solidFill>
                <a:latin typeface="Calibri" panose="020F0502020204030204" pitchFamily="34" charset="0"/>
              </a:rPr>
              <a:t>DATA VISUALIZATION</a:t>
            </a:r>
            <a:endParaRPr lang="en-IN" sz="4000" b="1" cap="all" dirty="0">
              <a:solidFill>
                <a:schemeClr val="tx1"/>
              </a:solidFill>
              <a:latin typeface="Calibri" panose="020F0502020204030204" pitchFamily="34" charset="0"/>
            </a:endParaRPr>
          </a:p>
        </p:txBody>
      </p:sp>
      <p:pic>
        <p:nvPicPr>
          <p:cNvPr id="5" name="Picture" title="This slide contains the following visuals: NREGA Works In India ,Report Pages ,textbox ,image. Please refer to the notes on this slide for details">
            <a:hlinkClick r:id="rId2"/>
          </p:cNvPr>
          <p:cNvPicPr>
            <a:picLocks noChangeAspect="1"/>
          </p:cNvPicPr>
          <p:nvPr/>
        </p:nvPicPr>
        <p:blipFill>
          <a:blip r:embed="rId3"/>
          <a:stretch>
            <a:fillRect/>
          </a:stretch>
        </p:blipFill>
        <p:spPr>
          <a:xfrm>
            <a:off x="0" y="1416676"/>
            <a:ext cx="12192000" cy="5431798"/>
          </a:xfrm>
          <a:prstGeom prst="rect">
            <a:avLst/>
          </a:prstGeom>
          <a:noFill/>
        </p:spPr>
      </p:pic>
      <p:sp>
        <p:nvSpPr>
          <p:cNvPr id="2" name="TextBox 1"/>
          <p:cNvSpPr txBox="1"/>
          <p:nvPr/>
        </p:nvSpPr>
        <p:spPr>
          <a:xfrm>
            <a:off x="4104501" y="724982"/>
            <a:ext cx="3982998" cy="584775"/>
          </a:xfrm>
          <a:prstGeom prst="rect">
            <a:avLst/>
          </a:prstGeom>
          <a:noFill/>
        </p:spPr>
        <p:txBody>
          <a:bodyPr wrap="square" rtlCol="0">
            <a:spAutoFit/>
          </a:bodyPr>
          <a:lstStyle/>
          <a:p>
            <a:r>
              <a:rPr lang="en-IN" sz="3200" b="1" dirty="0" smtClean="0">
                <a:latin typeface="Calibri" panose="020F0502020204030204" pitchFamily="34" charset="0"/>
                <a:hlinkClick r:id="rId4"/>
              </a:rPr>
              <a:t>LIVE DASHBOARD</a:t>
            </a:r>
            <a:endParaRPr lang="en-IN" sz="3200" b="1" dirty="0">
              <a:latin typeface="Calibri" panose="020F0502020204030204" pitchFamily="34" charset="0"/>
            </a:endParaRPr>
          </a:p>
        </p:txBody>
      </p:sp>
    </p:spTree>
    <p:extLst>
      <p:ext uri="{BB962C8B-B14F-4D97-AF65-F5344CB8AC3E}">
        <p14:creationId xmlns:p14="http://schemas.microsoft.com/office/powerpoint/2010/main" val="5878826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502276" y="0"/>
            <a:ext cx="10837984"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rmAutofit/>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4000" b="1" cap="all" dirty="0" smtClean="0">
                <a:solidFill>
                  <a:schemeClr val="tx1"/>
                </a:solidFill>
                <a:latin typeface="Calibri" panose="020F0502020204030204" pitchFamily="34" charset="0"/>
              </a:rPr>
              <a:t>DATA VISUALIZATION</a:t>
            </a:r>
            <a:endParaRPr lang="en-IN" sz="4000" b="1" cap="all" dirty="0">
              <a:solidFill>
                <a:schemeClr val="tx1"/>
              </a:solidFill>
              <a:latin typeface="Calibri" panose="020F0502020204030204" pitchFamily="34" charset="0"/>
            </a:endParaRPr>
          </a:p>
        </p:txBody>
      </p:sp>
      <p:pic>
        <p:nvPicPr>
          <p:cNvPr id="2" name="Picture 1"/>
          <p:cNvPicPr>
            <a:picLocks noChangeAspect="1"/>
          </p:cNvPicPr>
          <p:nvPr/>
        </p:nvPicPr>
        <p:blipFill>
          <a:blip r:embed="rId2"/>
          <a:stretch>
            <a:fillRect/>
          </a:stretch>
        </p:blipFill>
        <p:spPr>
          <a:xfrm>
            <a:off x="0" y="914400"/>
            <a:ext cx="12191999" cy="5943600"/>
          </a:xfrm>
          <a:prstGeom prst="rect">
            <a:avLst/>
          </a:prstGeom>
        </p:spPr>
      </p:pic>
    </p:spTree>
    <p:extLst>
      <p:ext uri="{BB962C8B-B14F-4D97-AF65-F5344CB8AC3E}">
        <p14:creationId xmlns:p14="http://schemas.microsoft.com/office/powerpoint/2010/main" val="39564556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502276" y="0"/>
            <a:ext cx="10837984"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rmAutofit/>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4000" b="1" cap="all" dirty="0" smtClean="0">
                <a:solidFill>
                  <a:schemeClr val="tx1"/>
                </a:solidFill>
                <a:latin typeface="Calibri" panose="020F0502020204030204" pitchFamily="34" charset="0"/>
              </a:rPr>
              <a:t>DATA VISUALIZATION</a:t>
            </a:r>
            <a:endParaRPr lang="en-IN" sz="4000" b="1" cap="all" dirty="0">
              <a:solidFill>
                <a:schemeClr val="tx1"/>
              </a:solidFill>
              <a:latin typeface="Calibri" panose="020F0502020204030204" pitchFamily="34" charset="0"/>
            </a:endParaRPr>
          </a:p>
        </p:txBody>
      </p:sp>
      <p:pic>
        <p:nvPicPr>
          <p:cNvPr id="4" name="Picture 3"/>
          <p:cNvPicPr>
            <a:picLocks noChangeAspect="1"/>
          </p:cNvPicPr>
          <p:nvPr/>
        </p:nvPicPr>
        <p:blipFill>
          <a:blip r:embed="rId2"/>
          <a:stretch>
            <a:fillRect/>
          </a:stretch>
        </p:blipFill>
        <p:spPr>
          <a:xfrm>
            <a:off x="618" y="888642"/>
            <a:ext cx="12191381" cy="5969358"/>
          </a:xfrm>
          <a:prstGeom prst="rect">
            <a:avLst/>
          </a:prstGeom>
        </p:spPr>
      </p:pic>
    </p:spTree>
    <p:extLst>
      <p:ext uri="{BB962C8B-B14F-4D97-AF65-F5344CB8AC3E}">
        <p14:creationId xmlns:p14="http://schemas.microsoft.com/office/powerpoint/2010/main" val="36465895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502276" y="0"/>
            <a:ext cx="10837984"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rmAutofit/>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4000" b="1" cap="all" dirty="0" smtClean="0">
                <a:solidFill>
                  <a:schemeClr val="tx1"/>
                </a:solidFill>
                <a:latin typeface="Calibri" panose="020F0502020204030204" pitchFamily="34" charset="0"/>
              </a:rPr>
              <a:t>DATA VISUALIZATION</a:t>
            </a:r>
            <a:endParaRPr lang="en-IN" sz="4000" b="1" cap="all" dirty="0">
              <a:solidFill>
                <a:schemeClr val="tx1"/>
              </a:solidFill>
              <a:latin typeface="Calibri" panose="020F0502020204030204" pitchFamily="34" charset="0"/>
            </a:endParaRPr>
          </a:p>
        </p:txBody>
      </p:sp>
      <p:pic>
        <p:nvPicPr>
          <p:cNvPr id="2" name="Picture 1"/>
          <p:cNvPicPr>
            <a:picLocks noChangeAspect="1"/>
          </p:cNvPicPr>
          <p:nvPr/>
        </p:nvPicPr>
        <p:blipFill>
          <a:blip r:embed="rId2"/>
          <a:stretch>
            <a:fillRect/>
          </a:stretch>
        </p:blipFill>
        <p:spPr>
          <a:xfrm>
            <a:off x="-26789" y="875762"/>
            <a:ext cx="12218789" cy="5982237"/>
          </a:xfrm>
          <a:prstGeom prst="rect">
            <a:avLst/>
          </a:prstGeom>
        </p:spPr>
      </p:pic>
    </p:spTree>
    <p:extLst>
      <p:ext uri="{BB962C8B-B14F-4D97-AF65-F5344CB8AC3E}">
        <p14:creationId xmlns:p14="http://schemas.microsoft.com/office/powerpoint/2010/main" val="37071362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28789" y="386367"/>
            <a:ext cx="11874321" cy="724982"/>
          </a:xfrm>
          <a:prstGeom prst="rect">
            <a:avLst/>
          </a:prstGeom>
          <a:ln/>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rmAutofit fontScale="70000" lnSpcReduction="20000"/>
            <a:sp3d extrusionH="57150">
              <a:bevelT w="38100" h="38100"/>
            </a:sp3d>
          </a:bodyPr>
          <a:lstStyle>
            <a:lvl1pPr algn="l" defTabSz="914400" rtl="0" eaLnBrk="1" latinLnBrk="0" hangingPunct="1">
              <a:lnSpc>
                <a:spcPct val="90000"/>
              </a:lnSpc>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IN" sz="4000" b="1" dirty="0">
                <a:solidFill>
                  <a:schemeClr val="tx1"/>
                </a:solidFill>
                <a:latin typeface="Calibri" panose="020F0502020204030204" pitchFamily="34" charset="0"/>
              </a:rPr>
              <a:t>PS1: How effective is NREGA in providing employment opportunities to rural households?</a:t>
            </a:r>
            <a:endParaRPr lang="en-IN" sz="4000" b="1" cap="all" dirty="0">
              <a:solidFill>
                <a:schemeClr val="tx1"/>
              </a:solidFill>
              <a:latin typeface="Calibri" panose="020F0502020204030204" pitchFamily="34" charset="0"/>
            </a:endParaRPr>
          </a:p>
        </p:txBody>
      </p:sp>
      <p:sp>
        <p:nvSpPr>
          <p:cNvPr id="5" name="TextBox 4"/>
          <p:cNvSpPr txBox="1"/>
          <p:nvPr/>
        </p:nvSpPr>
        <p:spPr>
          <a:xfrm>
            <a:off x="128789" y="5332128"/>
            <a:ext cx="11688790" cy="1200329"/>
          </a:xfrm>
          <a:prstGeom prst="rect">
            <a:avLst/>
          </a:prstGeom>
          <a:noFill/>
        </p:spPr>
        <p:txBody>
          <a:bodyPr wrap="square" rtlCol="0">
            <a:spAutoFit/>
          </a:bodyPr>
          <a:lstStyle/>
          <a:p>
            <a:r>
              <a:rPr lang="en-IN" sz="2400" b="1" dirty="0" smtClean="0">
                <a:latin typeface="Calibri" panose="020F0502020204030204" pitchFamily="34" charset="0"/>
              </a:rPr>
              <a:t>We have so many </a:t>
            </a:r>
            <a:r>
              <a:rPr lang="en-IN" sz="2400" b="1" dirty="0" smtClean="0">
                <a:latin typeface="Calibri" panose="020F0502020204030204" pitchFamily="34" charset="0"/>
              </a:rPr>
              <a:t>gram </a:t>
            </a:r>
            <a:r>
              <a:rPr lang="en-IN" sz="2400" b="1" dirty="0" err="1" smtClean="0">
                <a:latin typeface="Calibri" panose="020F0502020204030204" pitchFamily="34" charset="0"/>
              </a:rPr>
              <a:t>panchayat</a:t>
            </a:r>
            <a:r>
              <a:rPr lang="en-IN" sz="2400" b="1" dirty="0" smtClean="0">
                <a:latin typeface="Calibri" panose="020F0502020204030204" pitchFamily="34" charset="0"/>
              </a:rPr>
              <a:t> with nil expenditure.22 % in West Bengal , Maharashtra and Haryana 15 % .In these </a:t>
            </a:r>
            <a:r>
              <a:rPr lang="en-IN" sz="2400" b="1" dirty="0" smtClean="0">
                <a:latin typeface="Calibri" panose="020F0502020204030204" pitchFamily="34" charset="0"/>
              </a:rPr>
              <a:t>three </a:t>
            </a:r>
            <a:r>
              <a:rPr lang="en-IN" sz="2400" b="1" dirty="0" smtClean="0">
                <a:latin typeface="Calibri" panose="020F0502020204030204" pitchFamily="34" charset="0"/>
              </a:rPr>
              <a:t>states GPs with nil expenditure is more than 10% hence it has been in effective</a:t>
            </a:r>
          </a:p>
        </p:txBody>
      </p:sp>
      <p:pic>
        <p:nvPicPr>
          <p:cNvPr id="6" name="Picture 5"/>
          <p:cNvPicPr>
            <a:picLocks noChangeAspect="1"/>
          </p:cNvPicPr>
          <p:nvPr/>
        </p:nvPicPr>
        <p:blipFill>
          <a:blip r:embed="rId2"/>
          <a:stretch>
            <a:fillRect/>
          </a:stretch>
        </p:blipFill>
        <p:spPr>
          <a:xfrm>
            <a:off x="128788" y="1230620"/>
            <a:ext cx="11874321" cy="3730806"/>
          </a:xfrm>
          <a:prstGeom prst="rect">
            <a:avLst/>
          </a:prstGeom>
        </p:spPr>
      </p:pic>
    </p:spTree>
    <p:extLst>
      <p:ext uri="{BB962C8B-B14F-4D97-AF65-F5344CB8AC3E}">
        <p14:creationId xmlns:p14="http://schemas.microsoft.com/office/powerpoint/2010/main" val="104188379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3536</TotalTime>
  <Words>509</Words>
  <Application>Microsoft Office PowerPoint</Application>
  <PresentationFormat>Widescreen</PresentationFormat>
  <Paragraphs>42</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Century Gothic</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PS1: How effective is NREGA in providing employment opportunities to rural households?</dc:title>
  <dc:creator>arvindjha2050</dc:creator>
  <cp:lastModifiedBy>arvindjha2050</cp:lastModifiedBy>
  <cp:revision>25</cp:revision>
  <dcterms:created xsi:type="dcterms:W3CDTF">2024-06-23T05:09:18Z</dcterms:created>
  <dcterms:modified xsi:type="dcterms:W3CDTF">2024-06-25T13:53:15Z</dcterms:modified>
</cp:coreProperties>
</file>

<file path=docProps/thumbnail.jpeg>
</file>